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8" r:id="rId1"/>
  </p:sldMasterIdLst>
  <p:notesMasterIdLst>
    <p:notesMasterId r:id="rId17"/>
  </p:notesMasterIdLst>
  <p:sldIdLst>
    <p:sldId id="256" r:id="rId2"/>
    <p:sldId id="257" r:id="rId3"/>
    <p:sldId id="258" r:id="rId4"/>
    <p:sldId id="259" r:id="rId5"/>
    <p:sldId id="274" r:id="rId6"/>
    <p:sldId id="275" r:id="rId7"/>
    <p:sldId id="261" r:id="rId8"/>
    <p:sldId id="278" r:id="rId9"/>
    <p:sldId id="272" r:id="rId10"/>
    <p:sldId id="277" r:id="rId11"/>
    <p:sldId id="271" r:id="rId12"/>
    <p:sldId id="266" r:id="rId13"/>
    <p:sldId id="267" r:id="rId14"/>
    <p:sldId id="268" r:id="rId15"/>
    <p:sldId id="263" r:id="rId16"/>
  </p:sldIdLst>
  <p:sldSz cx="14630400" cy="8229600"/>
  <p:notesSz cx="8229600" cy="14630400"/>
  <p:embeddedFontLst>
    <p:embeddedFont>
      <p:font typeface="Roboto Light" panose="020B0600000101010101" charset="0"/>
      <p:regular r:id="rId18"/>
    </p:embeddedFont>
    <p:embeddedFont>
      <p:font typeface="HY견고딕" panose="02030600000101010101" pitchFamily="18" charset="-127"/>
      <p:regular r:id="rId19"/>
    </p:embeddedFont>
    <p:embeddedFont>
      <p:font typeface="Calibri Light" panose="020F0302020204030204" pitchFamily="34" charset="0"/>
      <p:regular r:id="rId20"/>
      <p:italic r:id="rId21"/>
    </p:embeddedFont>
    <p:embeddedFont>
      <p:font typeface="Calibri" panose="020F0502020204030204" pitchFamily="34" charset="0"/>
      <p:regular r:id="rId22"/>
      <p:bold r:id="rId23"/>
      <p:italic r:id="rId24"/>
      <p:boldItalic r:id="rId25"/>
    </p:embeddedFont>
    <p:embeddedFont>
      <p:font typeface="Red Hat Text" panose="020B0600000101010101" charset="0"/>
      <p:regular r:id="rId26"/>
    </p:embeddedFont>
    <p:embeddedFont>
      <p:font typeface="Merriweather Bold" panose="020B0600000101010101" charset="0"/>
      <p:bold r:id="rId27"/>
    </p:embeddedFont>
    <p:embeddedFont>
      <p:font typeface="Open Sans" panose="020B0600000101010101" charset="-127"/>
      <p:regular r:id="rId28"/>
    </p:embeddedFont>
    <p:embeddedFont>
      <p:font typeface="맑은 고딕" panose="020B0503020000020004" pitchFamily="50" charset="-127"/>
      <p:regular r:id="rId29"/>
      <p:bold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69317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277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3945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56763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99150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39625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744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52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774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430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459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31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485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43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475428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379949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14858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4" name="Content Placeholder 3"/>
          <p:cNvSpPr>
            <a:spLocks noGrp="1"/>
          </p:cNvSpPr>
          <p:nvPr>
            <p:ph sz="half" idx="2"/>
          </p:nvPr>
        </p:nvSpPr>
        <p:spPr>
          <a:xfrm>
            <a:off x="1007746" y="3006090"/>
            <a:ext cx="6189344"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6" name="Content Placeholder 5"/>
          <p:cNvSpPr>
            <a:spLocks noGrp="1"/>
          </p:cNvSpPr>
          <p:nvPr>
            <p:ph sz="quarter" idx="4"/>
          </p:nvPr>
        </p:nvSpPr>
        <p:spPr>
          <a:xfrm>
            <a:off x="7406640" y="3006090"/>
            <a:ext cx="6219826"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11159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317541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29708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42094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579496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3/7/2025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062013873"/>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hf sldNum="0" hdr="0" ftr="0" dt="0"/>
  <p:txStyles>
    <p:titleStyle>
      <a:lvl1pPr algn="l" defTabSz="1097280" rtl="0" eaLnBrk="1" latinLnBrk="1"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1"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1"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1"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1" hangingPunct="1">
        <a:defRPr sz="2160" kern="1200">
          <a:solidFill>
            <a:schemeClr val="tx1"/>
          </a:solidFill>
          <a:latin typeface="+mn-lt"/>
          <a:ea typeface="+mn-ea"/>
          <a:cs typeface="+mn-cs"/>
        </a:defRPr>
      </a:lvl1pPr>
      <a:lvl2pPr marL="548640" algn="l" defTabSz="1097280" rtl="0" eaLnBrk="1" latinLnBrk="1" hangingPunct="1">
        <a:defRPr sz="2160" kern="1200">
          <a:solidFill>
            <a:schemeClr val="tx1"/>
          </a:solidFill>
          <a:latin typeface="+mn-lt"/>
          <a:ea typeface="+mn-ea"/>
          <a:cs typeface="+mn-cs"/>
        </a:defRPr>
      </a:lvl2pPr>
      <a:lvl3pPr marL="1097280" algn="l" defTabSz="1097280" rtl="0" eaLnBrk="1" latinLnBrk="1" hangingPunct="1">
        <a:defRPr sz="2160" kern="1200">
          <a:solidFill>
            <a:schemeClr val="tx1"/>
          </a:solidFill>
          <a:latin typeface="+mn-lt"/>
          <a:ea typeface="+mn-ea"/>
          <a:cs typeface="+mn-cs"/>
        </a:defRPr>
      </a:lvl3pPr>
      <a:lvl4pPr marL="1645920" algn="l" defTabSz="1097280" rtl="0" eaLnBrk="1" latinLnBrk="1" hangingPunct="1">
        <a:defRPr sz="2160" kern="1200">
          <a:solidFill>
            <a:schemeClr val="tx1"/>
          </a:solidFill>
          <a:latin typeface="+mn-lt"/>
          <a:ea typeface="+mn-ea"/>
          <a:cs typeface="+mn-cs"/>
        </a:defRPr>
      </a:lvl4pPr>
      <a:lvl5pPr marL="2194560" algn="l" defTabSz="1097280" rtl="0" eaLnBrk="1" latinLnBrk="1" hangingPunct="1">
        <a:defRPr sz="2160" kern="1200">
          <a:solidFill>
            <a:schemeClr val="tx1"/>
          </a:solidFill>
          <a:latin typeface="+mn-lt"/>
          <a:ea typeface="+mn-ea"/>
          <a:cs typeface="+mn-cs"/>
        </a:defRPr>
      </a:lvl5pPr>
      <a:lvl6pPr marL="2743200" algn="l" defTabSz="1097280" rtl="0" eaLnBrk="1" latinLnBrk="1" hangingPunct="1">
        <a:defRPr sz="2160" kern="1200">
          <a:solidFill>
            <a:schemeClr val="tx1"/>
          </a:solidFill>
          <a:latin typeface="+mn-lt"/>
          <a:ea typeface="+mn-ea"/>
          <a:cs typeface="+mn-cs"/>
        </a:defRPr>
      </a:lvl6pPr>
      <a:lvl7pPr marL="3291840" algn="l" defTabSz="1097280" rtl="0" eaLnBrk="1" latinLnBrk="1" hangingPunct="1">
        <a:defRPr sz="2160" kern="1200">
          <a:solidFill>
            <a:schemeClr val="tx1"/>
          </a:solidFill>
          <a:latin typeface="+mn-lt"/>
          <a:ea typeface="+mn-ea"/>
          <a:cs typeface="+mn-cs"/>
        </a:defRPr>
      </a:lvl7pPr>
      <a:lvl8pPr marL="3840480" algn="l" defTabSz="1097280" rtl="0" eaLnBrk="1" latinLnBrk="1" hangingPunct="1">
        <a:defRPr sz="2160" kern="1200">
          <a:solidFill>
            <a:schemeClr val="tx1"/>
          </a:solidFill>
          <a:latin typeface="+mn-lt"/>
          <a:ea typeface="+mn-ea"/>
          <a:cs typeface="+mn-cs"/>
        </a:defRPr>
      </a:lvl8pPr>
      <a:lvl9pPr marL="4389120" algn="l" defTabSz="1097280" rtl="0" eaLnBrk="1" latinLnBrk="1"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EpicGames 사이트 구현</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latin typeface="HY견고딕" panose="02030600000101010101" pitchFamily="18" charset="-127"/>
                <a:ea typeface="HY견고딕" panose="02030600000101010101" pitchFamily="18" charset="-127"/>
                <a:cs typeface="Roboto Light" pitchFamily="34" charset="-120"/>
              </a:rPr>
              <a:t>2조 </a:t>
            </a:r>
          </a:p>
          <a:p>
            <a:pPr marL="0" indent="0" algn="r">
              <a:lnSpc>
                <a:spcPts val="3000"/>
              </a:lnSpc>
              <a:buNone/>
            </a:pPr>
            <a:r>
              <a:rPr lang="en-US" sz="1850" dirty="0" err="1" smtClean="0">
                <a:latin typeface="HY견고딕" panose="02030600000101010101" pitchFamily="18" charset="-127"/>
                <a:ea typeface="HY견고딕" panose="02030600000101010101" pitchFamily="18" charset="-127"/>
                <a:cs typeface="Roboto Light" pitchFamily="34" charset="-120"/>
              </a:rPr>
              <a:t>박민욱</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신유현</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황재홍</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윤정서</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정인교</a:t>
            </a:r>
            <a:r>
              <a:rPr lang="en-US" sz="1850" dirty="0" smtClean="0">
                <a:latin typeface="HY견고딕" panose="02030600000101010101" pitchFamily="18" charset="-127"/>
                <a:ea typeface="HY견고딕" panose="02030600000101010101" pitchFamily="18" charset="-127"/>
                <a:cs typeface="Roboto Light" pitchFamily="34" charset="-120"/>
              </a:rPr>
              <a:t> </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78" y="1365819"/>
            <a:ext cx="6907695" cy="6535789"/>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878" y="1365818"/>
            <a:ext cx="5874027" cy="6535789"/>
          </a:xfrm>
          <a:prstGeom prst="rect">
            <a:avLst/>
          </a:prstGeom>
        </p:spPr>
      </p:pic>
    </p:spTree>
    <p:extLst>
      <p:ext uri="{BB962C8B-B14F-4D97-AF65-F5344CB8AC3E}">
        <p14:creationId xmlns:p14="http://schemas.microsoft.com/office/powerpoint/2010/main" val="3385583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latin typeface="HY견고딕" panose="02030600000101010101" pitchFamily="18" charset="-127"/>
                <a:ea typeface="HY견고딕" panose="02030600000101010101" pitchFamily="18" charset="-127"/>
                <a:cs typeface="Red Hat Text" pitchFamily="34" charset="-120"/>
              </a:rPr>
              <a:t>구현 기능 상세: </a:t>
            </a:r>
            <a:r>
              <a:rPr lang="en-US" sz="3350" dirty="0" err="1" smtClean="0">
                <a:latin typeface="HY견고딕" panose="02030600000101010101" pitchFamily="18" charset="-127"/>
                <a:ea typeface="HY견고딕" panose="02030600000101010101" pitchFamily="18" charset="-127"/>
                <a:cs typeface="Red Hat Text" pitchFamily="34" charset="-120"/>
              </a:rPr>
              <a:t>GamePage</a:t>
            </a:r>
            <a:endParaRPr lang="en-US" sz="3350" dirty="0">
              <a:latin typeface="HY견고딕" panose="02030600000101010101" pitchFamily="18" charset="-127"/>
              <a:ea typeface="HY견고딕" panose="02030600000101010101" pitchFamily="18" charset="-127"/>
            </a:endParaRPr>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latin typeface="HY견고딕" panose="02030600000101010101" pitchFamily="18" charset="-127"/>
                <a:ea typeface="HY견고딕" panose="02030600000101010101" pitchFamily="18" charset="-127"/>
                <a:cs typeface="Red Hat Text" pitchFamily="34" charset="-120"/>
              </a:rPr>
              <a:t>GamePage</a:t>
            </a:r>
            <a:r>
              <a:rPr lang="en-US" sz="1650" dirty="0" smtClean="0">
                <a:latin typeface="HY견고딕" panose="02030600000101010101" pitchFamily="18" charset="-127"/>
                <a:ea typeface="HY견고딕" panose="02030600000101010101" pitchFamily="18" charset="-127"/>
                <a:cs typeface="Red Hat Text" pitchFamily="34" charset="-120"/>
              </a:rPr>
              <a:t> </a:t>
            </a:r>
            <a:r>
              <a:rPr lang="en-US" altLang="ko-KR" sz="1650" dirty="0" smtClean="0">
                <a:latin typeface="HY견고딕" panose="02030600000101010101" pitchFamily="18" charset="-127"/>
                <a:ea typeface="HY견고딕" panose="02030600000101010101" pitchFamily="18" charset="-127"/>
                <a:cs typeface="Red Hat Text" pitchFamily="34" charset="-120"/>
              </a:rPr>
              <a:t> ex)Madden NFL 25</a:t>
            </a:r>
            <a:endParaRPr lang="en-US" sz="1650" dirty="0">
              <a:latin typeface="HY견고딕" panose="02030600000101010101" pitchFamily="18" charset="-127"/>
              <a:ea typeface="HY견고딕" panose="02030600000101010101" pitchFamily="18" charset="-127"/>
            </a:endParaRPr>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latin typeface="HY견고딕" panose="02030600000101010101" pitchFamily="18" charset="-127"/>
                <a:ea typeface="HY견고딕" panose="02030600000101010101" pitchFamily="18" charset="-127"/>
                <a:cs typeface="Roboto Light" pitchFamily="34" charset="-120"/>
              </a:rPr>
              <a:t>각 게임에 대한 상세 정보를 제공하는 </a:t>
            </a:r>
            <a:r>
              <a:rPr lang="en-US" sz="1400" dirty="0" err="1">
                <a:latin typeface="HY견고딕" panose="02030600000101010101" pitchFamily="18" charset="-127"/>
                <a:ea typeface="HY견고딕" panose="02030600000101010101" pitchFamily="18" charset="-127"/>
                <a:cs typeface="Roboto Light" pitchFamily="34" charset="-120"/>
              </a:rPr>
              <a:t>페이지입니다</a:t>
            </a:r>
            <a:r>
              <a:rPr lang="en-US" sz="1400" dirty="0" smtClean="0">
                <a:latin typeface="HY견고딕" panose="02030600000101010101" pitchFamily="18" charset="-127"/>
                <a:ea typeface="HY견고딕" panose="02030600000101010101" pitchFamily="18" charset="-127"/>
                <a:cs typeface="Roboto Light" pitchFamily="34" charset="-120"/>
              </a:rPr>
              <a:t>.</a:t>
            </a:r>
            <a:br>
              <a:rPr lang="en-US" sz="1400" dirty="0" smtClean="0">
                <a:latin typeface="HY견고딕" panose="02030600000101010101" pitchFamily="18" charset="-127"/>
                <a:ea typeface="HY견고딕" panose="02030600000101010101" pitchFamily="18" charset="-127"/>
                <a:cs typeface="Roboto Light" pitchFamily="34" charset="-120"/>
              </a:rPr>
            </a:br>
            <a:r>
              <a:rPr lang="ko-KR" altLang="en-US" sz="1400" dirty="0" smtClean="0">
                <a:latin typeface="HY견고딕" panose="02030600000101010101" pitchFamily="18" charset="-127"/>
                <a:ea typeface="HY견고딕" panose="02030600000101010101" pitchFamily="18" charset="-127"/>
                <a:cs typeface="Roboto Light" pitchFamily="34" charset="-120"/>
              </a:rPr>
              <a:t>게임에 대한 설명</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err="1" smtClean="0">
                <a:latin typeface="HY견고딕" panose="02030600000101010101" pitchFamily="18" charset="-127"/>
                <a:ea typeface="HY견고딕" panose="02030600000101010101" pitchFamily="18" charset="-127"/>
                <a:cs typeface="Roboto Light" pitchFamily="34" charset="-120"/>
              </a:rPr>
              <a:t>제한연령</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장르</a:t>
            </a:r>
            <a:r>
              <a:rPr lang="en-US" altLang="ko-KR" sz="1400" dirty="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등 각종 정보 및 구매가 가능한 페이지입니다</a:t>
            </a:r>
            <a:r>
              <a:rPr lang="en-US" altLang="ko-KR" sz="1400" dirty="0" smtClean="0">
                <a:latin typeface="HY견고딕" panose="02030600000101010101" pitchFamily="18" charset="-127"/>
                <a:ea typeface="HY견고딕" panose="02030600000101010101" pitchFamily="18" charset="-127"/>
                <a:cs typeface="Roboto Light" pitchFamily="34" charset="-120"/>
              </a:rPr>
              <a:t>.</a:t>
            </a:r>
            <a:endParaRPr lang="en-US" sz="1400" dirty="0">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latin typeface="HY견고딕" panose="02030600000101010101" pitchFamily="18" charset="-127"/>
                <a:ea typeface="HY견고딕" panose="02030600000101010101" pitchFamily="18" charset="-127"/>
              </a:rPr>
              <a:t>슬라이드쇼</a:t>
            </a:r>
            <a:endParaRPr lang="ko-KR" altLang="en-US" sz="2000" dirty="0" smtClean="0">
              <a:latin typeface="HY견고딕" panose="02030600000101010101" pitchFamily="18" charset="-127"/>
              <a:ea typeface="HY견고딕" panose="02030600000101010101" pitchFamily="18" charset="-127"/>
            </a:endParaRPr>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게임의 주요 </a:t>
            </a:r>
            <a:r>
              <a:rPr lang="ko-KR" altLang="en-US" sz="1700" dirty="0" err="1" smtClean="0">
                <a:latin typeface="HY견고딕" panose="02030600000101010101" pitchFamily="18" charset="-127"/>
                <a:ea typeface="HY견고딕" panose="02030600000101010101" pitchFamily="18" charset="-127"/>
              </a:rPr>
              <a:t>스크린샷</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캡쳐</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를</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슬라이드쇼로 보여줘서 어떤 게임인지</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알기 쉽도록 해주고 있습니다</a:t>
            </a:r>
            <a:r>
              <a:rPr lang="en-US" altLang="ko-KR" sz="1700" dirty="0" smtClean="0">
                <a:latin typeface="HY견고딕" panose="02030600000101010101" pitchFamily="18" charset="-127"/>
                <a:ea typeface="HY견고딕" panose="02030600000101010101" pitchFamily="18" charset="-127"/>
              </a:rPr>
              <a:t>.</a:t>
            </a:r>
            <a:endParaRPr lang="en-US" sz="1700" dirty="0">
              <a:latin typeface="HY견고딕" panose="02030600000101010101" pitchFamily="18" charset="-127"/>
              <a:ea typeface="HY견고딕" panose="02030600000101010101" pitchFamily="18" charset="-127"/>
            </a:endParaRPr>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latin typeface="HY견고딕" panose="02030600000101010101" pitchFamily="18" charset="-127"/>
                <a:ea typeface="HY견고딕" panose="02030600000101010101" pitchFamily="18" charset="-127"/>
              </a:rPr>
              <a:t>게임 정보</a:t>
            </a:r>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개발사</a:t>
            </a:r>
            <a:r>
              <a:rPr lang="en-US" altLang="ko-KR" sz="1700" dirty="0" smtClean="0">
                <a:latin typeface="HY견고딕" panose="02030600000101010101" pitchFamily="18" charset="-127"/>
                <a:ea typeface="HY견고딕" panose="02030600000101010101" pitchFamily="18" charset="-127"/>
              </a:rPr>
              <a:t>, </a:t>
            </a:r>
            <a:r>
              <a:rPr lang="ko-KR" altLang="en-US" sz="1700" dirty="0" err="1" smtClean="0">
                <a:latin typeface="HY견고딕" panose="02030600000101010101" pitchFamily="18" charset="-127"/>
                <a:ea typeface="HY견고딕" panose="02030600000101010101" pitchFamily="18" charset="-127"/>
              </a:rPr>
              <a:t>유통사</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출시일</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플랫폼 등</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endParaRPr lang="en-US" altLang="ko-KR" sz="1700" dirty="0" smtClean="0">
              <a:latin typeface="HY견고딕" panose="02030600000101010101" pitchFamily="18" charset="-127"/>
              <a:ea typeface="HY견고딕" panose="02030600000101010101" pitchFamily="18" charset="-127"/>
            </a:endParaRPr>
          </a:p>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게임에 관한 간단한 정보를 표시</a:t>
            </a:r>
            <a:endParaRPr lang="en-US" sz="1700" dirty="0">
              <a:latin typeface="HY견고딕" panose="02030600000101010101" pitchFamily="18" charset="-127"/>
              <a:ea typeface="HY견고딕" panose="02030600000101010101" pitchFamily="18" charset="-127"/>
            </a:endParaRPr>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latin typeface="HY견고딕" panose="02030600000101010101" pitchFamily="18" charset="-127"/>
                <a:ea typeface="HY견고딕" panose="02030600000101010101" pitchFamily="18" charset="-127"/>
                <a:cs typeface="Red Hat Text" panose="020B0600000101010101" charset="0"/>
              </a:rPr>
              <a:t>Newspage</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화면 크기에 따른 비율 문제</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이미지와 텍스트 간격 조정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HY견고딕" panose="02030600000101010101" pitchFamily="18" charset="-127"/>
              <a:ea typeface="HY견고딕" panose="02030600000101010101" pitchFamily="18" charset="-127"/>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해결 방법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HY견고딕" panose="02030600000101010101" pitchFamily="18" charset="-127"/>
              <a:ea typeface="HY견고딕" panose="02030600000101010101" pitchFamily="18" charset="-127"/>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latin typeface="HY견고딕" panose="02030600000101010101" pitchFamily="18" charset="-127"/>
                <a:ea typeface="HY견고딕" panose="02030600000101010101" pitchFamily="18" charset="-127"/>
                <a:cs typeface="Red Hat Text" panose="020B0600000101010101" charset="0"/>
              </a:rPr>
              <a:t>반응형 디자인 개선 (vw, clamp 사용)</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1</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vw 단위의 활용</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HY견고딕" panose="02030600000101010101" pitchFamily="18" charset="-127"/>
              <a:ea typeface="HY견고딕" panose="02030600000101010101" pitchFamily="18" charset="-127"/>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Merriweather Bold" pitchFamily="34" charset="-120"/>
              </a:rPr>
              <a:t>2</a:t>
            </a:r>
            <a:endParaRPr lang="en-US" sz="250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clamp 함수의 도입</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HY견고딕" panose="02030600000101010101" pitchFamily="18" charset="-127"/>
              <a:ea typeface="HY견고딕" panose="02030600000101010101" pitchFamily="18" charset="-127"/>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3</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미디어 쿼리 최적화</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HY견고딕" panose="02030600000101010101" pitchFamily="18" charset="-127"/>
              <a:ea typeface="HY견고딕" panose="02030600000101010101" pitchFamily="18" charset="-127"/>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결론 및 향후 과제</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프로젝트 개요 및 웹사이트 선정</a:t>
            </a:r>
            <a:endParaRPr lang="en-US" sz="4400" dirty="0">
              <a:latin typeface="HY견고딕" panose="02030600000101010101" pitchFamily="18" charset="-127"/>
              <a:ea typeface="HY견고딕" panose="02030600000101010101" pitchFamily="18" charset="-127"/>
            </a:endParaRPr>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다양한 후보 웹사이트</a:t>
            </a:r>
            <a:endParaRPr lang="en-US" sz="2200" dirty="0">
              <a:latin typeface="HY견고딕" panose="02030600000101010101" pitchFamily="18" charset="-127"/>
              <a:ea typeface="HY견고딕" panose="02030600000101010101" pitchFamily="18" charset="-127"/>
            </a:endParaRPr>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latin typeface="HY견고딕" panose="02030600000101010101" pitchFamily="18" charset="-127"/>
              <a:ea typeface="HY견고딕" panose="02030600000101010101" pitchFamily="18" charset="-127"/>
            </a:endParaRPr>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EpicGames 선정 이유</a:t>
            </a:r>
            <a:endParaRPr lang="en-US" sz="2200" dirty="0">
              <a:latin typeface="HY견고딕" panose="02030600000101010101" pitchFamily="18" charset="-127"/>
              <a:ea typeface="HY견고딕" panose="02030600000101010101" pitchFamily="18" charset="-127"/>
            </a:endParaRPr>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9878"/>
            <a:ext cx="5486400" cy="8229600"/>
          </a:xfrm>
          <a:prstGeom prst="rect">
            <a:avLst/>
          </a:prstGeom>
        </p:spPr>
      </p:pic>
      <p:sp>
        <p:nvSpPr>
          <p:cNvPr id="3" name="Text 0"/>
          <p:cNvSpPr/>
          <p:nvPr/>
        </p:nvSpPr>
        <p:spPr>
          <a:xfrm>
            <a:off x="837724" y="1186691"/>
            <a:ext cx="6355318"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결정 및 작업 분담</a:t>
            </a:r>
            <a:endParaRPr lang="en-US" sz="4400" dirty="0">
              <a:latin typeface="HY견고딕" panose="02030600000101010101" pitchFamily="18" charset="-127"/>
              <a:ea typeface="HY견고딕" panose="02030600000101010101" pitchFamily="18" charset="-127"/>
            </a:endParaRPr>
          </a:p>
        </p:txBody>
      </p:sp>
      <p:sp>
        <p:nvSpPr>
          <p:cNvPr id="4" name="Shape 1"/>
          <p:cNvSpPr/>
          <p:nvPr/>
        </p:nvSpPr>
        <p:spPr>
          <a:xfrm>
            <a:off x="837724" y="2518881"/>
            <a:ext cx="538520" cy="538520"/>
          </a:xfrm>
          <a:prstGeom prst="roundRect">
            <a:avLst>
              <a:gd name="adj" fmla="val 6668"/>
            </a:avLst>
          </a:prstGeom>
          <a:solidFill>
            <a:srgbClr val="F3E8E8"/>
          </a:solidFill>
          <a:ln/>
        </p:spPr>
      </p:sp>
      <p:sp>
        <p:nvSpPr>
          <p:cNvPr id="5" name="Text 2"/>
          <p:cNvSpPr/>
          <p:nvPr/>
        </p:nvSpPr>
        <p:spPr>
          <a:xfrm>
            <a:off x="937974" y="2576864"/>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1</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6" name="Text 3"/>
          <p:cNvSpPr/>
          <p:nvPr/>
        </p:nvSpPr>
        <p:spPr>
          <a:xfrm>
            <a:off x="1615559" y="2518881"/>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Index 페이지 우선 구현</a:t>
            </a:r>
            <a:endParaRPr lang="en-US" sz="2200" dirty="0">
              <a:latin typeface="HY견고딕" panose="02030600000101010101" pitchFamily="18" charset="-127"/>
              <a:ea typeface="HY견고딕" panose="02030600000101010101" pitchFamily="18" charset="-127"/>
            </a:endParaRPr>
          </a:p>
        </p:txBody>
      </p:sp>
      <p:sp>
        <p:nvSpPr>
          <p:cNvPr id="7" name="Text 4"/>
          <p:cNvSpPr/>
          <p:nvPr/>
        </p:nvSpPr>
        <p:spPr>
          <a:xfrm>
            <a:off x="1615559" y="301441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latin typeface="HY견고딕" panose="02030600000101010101" pitchFamily="18" charset="-127"/>
              <a:ea typeface="HY견고딕" panose="02030600000101010101" pitchFamily="18" charset="-127"/>
            </a:endParaRPr>
          </a:p>
        </p:txBody>
      </p:sp>
      <p:sp>
        <p:nvSpPr>
          <p:cNvPr id="8" name="Shape 5"/>
          <p:cNvSpPr/>
          <p:nvPr/>
        </p:nvSpPr>
        <p:spPr>
          <a:xfrm>
            <a:off x="837724" y="5055031"/>
            <a:ext cx="538520" cy="538520"/>
          </a:xfrm>
          <a:prstGeom prst="roundRect">
            <a:avLst>
              <a:gd name="adj" fmla="val 6668"/>
            </a:avLst>
          </a:prstGeom>
          <a:solidFill>
            <a:srgbClr val="F3E8E8"/>
          </a:solidFill>
          <a:ln/>
        </p:spPr>
      </p:sp>
      <p:sp>
        <p:nvSpPr>
          <p:cNvPr id="9" name="Text 6"/>
          <p:cNvSpPr/>
          <p:nvPr/>
        </p:nvSpPr>
        <p:spPr>
          <a:xfrm>
            <a:off x="937974" y="5113015"/>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2</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1615559" y="5055031"/>
            <a:ext cx="2962156"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Discord를 통한 작업 공유</a:t>
            </a:r>
            <a:endParaRPr lang="en-US" sz="2200" dirty="0">
              <a:latin typeface="HY견고딕" panose="02030600000101010101" pitchFamily="18" charset="-127"/>
              <a:ea typeface="HY견고딕" panose="02030600000101010101" pitchFamily="18" charset="-127"/>
            </a:endParaRPr>
          </a:p>
        </p:txBody>
      </p:sp>
      <p:sp>
        <p:nvSpPr>
          <p:cNvPr id="11" name="Text 8"/>
          <p:cNvSpPr/>
          <p:nvPr/>
        </p:nvSpPr>
        <p:spPr>
          <a:xfrm>
            <a:off x="1615559" y="555056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9146701" cy="513398"/>
          </a:xfrm>
          <a:prstGeom prst="rect">
            <a:avLst/>
          </a:prstGeom>
          <a:noFill/>
          <a:ln/>
        </p:spPr>
        <p:txBody>
          <a:bodyPr wrap="none" lIns="0" tIns="0" rIns="0" bIns="0" rtlCol="0" anchor="t"/>
          <a:lstStyle/>
          <a:p>
            <a:pPr marL="0" indent="0">
              <a:lnSpc>
                <a:spcPts val="4000"/>
              </a:lnSpc>
              <a:buNone/>
            </a:pPr>
            <a:r>
              <a:rPr lang="en-US" sz="4000" dirty="0">
                <a:latin typeface="HY견고딕" panose="02030600000101010101" pitchFamily="18" charset="-127"/>
                <a:ea typeface="HY견고딕" panose="02030600000101010101" pitchFamily="18" charset="-127"/>
                <a:cs typeface="Red Hat Text" pitchFamily="34" charset="-120"/>
              </a:rPr>
              <a:t>구현 기능 상세: Index 페이지</a:t>
            </a:r>
            <a:endParaRPr lang="en-US" sz="4000" dirty="0">
              <a:latin typeface="HY견고딕" panose="02030600000101010101" pitchFamily="18" charset="-127"/>
              <a:ea typeface="HY견고딕" panose="02030600000101010101" pitchFamily="18" charset="-127"/>
            </a:endParaRPr>
          </a:p>
        </p:txBody>
      </p:sp>
      <p:pic>
        <p:nvPicPr>
          <p:cNvPr id="3"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10" y="1429822"/>
            <a:ext cx="6718738" cy="5765062"/>
          </a:xfrm>
          <a:prstGeom prst="rect">
            <a:avLst/>
          </a:prstGeom>
        </p:spPr>
      </p:pic>
      <p:grpSp>
        <p:nvGrpSpPr>
          <p:cNvPr id="10" name="그룹 9"/>
          <p:cNvGrpSpPr/>
          <p:nvPr/>
        </p:nvGrpSpPr>
        <p:grpSpPr>
          <a:xfrm>
            <a:off x="7692115" y="5040980"/>
            <a:ext cx="6491407" cy="2365208"/>
            <a:chOff x="7535704" y="3638550"/>
            <a:chExt cx="6491407" cy="1391008"/>
          </a:xfrm>
        </p:grpSpPr>
        <p:sp>
          <p:nvSpPr>
            <p:cNvPr id="4" name="Text 1"/>
            <p:cNvSpPr/>
            <p:nvPr/>
          </p:nvSpPr>
          <p:spPr>
            <a:xfrm>
              <a:off x="7535704" y="3638550"/>
              <a:ext cx="2053709" cy="256699"/>
            </a:xfrm>
            <a:prstGeom prst="rect">
              <a:avLst/>
            </a:prstGeom>
            <a:noFill/>
            <a:ln/>
          </p:spPr>
          <p:txBody>
            <a:bodyPr wrap="none" lIns="0" tIns="0" rIns="0" bIns="0" rtlCol="0" anchor="t"/>
            <a:lstStyle/>
            <a:p>
              <a:pPr marL="0" indent="0">
                <a:lnSpc>
                  <a:spcPts val="2000"/>
                </a:lnSpc>
                <a:buNone/>
              </a:pPr>
              <a:r>
                <a:rPr lang="en-US" sz="2800" dirty="0">
                  <a:latin typeface="HY견고딕" panose="02030600000101010101" pitchFamily="18" charset="-127"/>
                  <a:ea typeface="HY견고딕" panose="02030600000101010101" pitchFamily="18" charset="-127"/>
                  <a:cs typeface="Red Hat Text" pitchFamily="34" charset="-120"/>
                </a:rPr>
                <a:t>주요 기능</a:t>
              </a:r>
              <a:endParaRPr lang="en-US" sz="2800" dirty="0">
                <a:latin typeface="HY견고딕" panose="02030600000101010101" pitchFamily="18" charset="-127"/>
                <a:ea typeface="HY견고딕" panose="02030600000101010101" pitchFamily="18" charset="-127"/>
              </a:endParaRPr>
            </a:p>
          </p:txBody>
        </p:sp>
        <p:sp>
          <p:nvSpPr>
            <p:cNvPr id="5" name="Text 2"/>
            <p:cNvSpPr/>
            <p:nvPr/>
          </p:nvSpPr>
          <p:spPr>
            <a:xfrm>
              <a:off x="7535704" y="3956328"/>
              <a:ext cx="6491407" cy="279202"/>
            </a:xfrm>
            <a:prstGeom prst="rect">
              <a:avLst/>
            </a:prstGeom>
            <a:noFill/>
            <a:ln/>
          </p:spPr>
          <p:txBody>
            <a:bodyPr wrap="none" lIns="0" tIns="0" rIns="0" bIns="0" rtlCol="0" anchor="t"/>
            <a:lstStyle/>
            <a:p>
              <a:pPr marL="342900" indent="-342900">
                <a:lnSpc>
                  <a:spcPct val="150000"/>
                </a:lnSpc>
                <a:buSzPct val="100000"/>
                <a:buChar char="•"/>
              </a:pPr>
              <a:r>
                <a:rPr lang="en-US" sz="2000" dirty="0">
                  <a:latin typeface="HY견고딕" panose="02030600000101010101" pitchFamily="18" charset="-127"/>
                  <a:ea typeface="HY견고딕" panose="02030600000101010101" pitchFamily="18" charset="-127"/>
                  <a:cs typeface="Roboto Light" pitchFamily="34" charset="-120"/>
                </a:rPr>
                <a:t>이미지 </a:t>
              </a:r>
              <a:r>
                <a:rPr lang="en-US" sz="2000" dirty="0" err="1">
                  <a:latin typeface="HY견고딕" panose="02030600000101010101" pitchFamily="18" charset="-127"/>
                  <a:ea typeface="HY견고딕" panose="02030600000101010101" pitchFamily="18" charset="-127"/>
                  <a:cs typeface="Roboto Light" pitchFamily="34" charset="-120"/>
                </a:rPr>
                <a:t>슬라이더</a:t>
              </a:r>
              <a:r>
                <a:rPr lang="en-US" sz="2000" dirty="0">
                  <a:latin typeface="HY견고딕" panose="02030600000101010101" pitchFamily="18" charset="-127"/>
                  <a:ea typeface="HY견고딕" panose="02030600000101010101" pitchFamily="18" charset="-127"/>
                  <a:cs typeface="Roboto Light" pitchFamily="34" charset="-120"/>
                </a:rPr>
                <a:t> </a:t>
              </a:r>
              <a:r>
                <a:rPr lang="en-US" sz="2000" dirty="0" err="1" smtClean="0">
                  <a:latin typeface="HY견고딕" panose="02030600000101010101" pitchFamily="18" charset="-127"/>
                  <a:ea typeface="HY견고딕" panose="02030600000101010101" pitchFamily="18" charset="-127"/>
                  <a:cs typeface="Roboto Light" pitchFamily="34" charset="-120"/>
                </a:rPr>
                <a:t>구현</a:t>
              </a:r>
              <a:endParaRPr lang="en-US" sz="2000" dirty="0" smtClean="0">
                <a:latin typeface="HY견고딕" panose="02030600000101010101" pitchFamily="18" charset="-127"/>
                <a:ea typeface="HY견고딕" panose="02030600000101010101" pitchFamily="18" charset="-127"/>
                <a:cs typeface="Roboto Light" pitchFamily="34" charset="-120"/>
              </a:endParaRPr>
            </a:p>
            <a:p>
              <a:pPr marL="342900" indent="-342900">
                <a:lnSpc>
                  <a:spcPct val="150000"/>
                </a:lnSpc>
                <a:buSzPct val="100000"/>
                <a:buFontTx/>
                <a:buChar char="•"/>
              </a:pPr>
              <a:r>
                <a:rPr lang="en-US" altLang="ko-KR" sz="2000" dirty="0" err="1">
                  <a:latin typeface="HY견고딕" panose="02030600000101010101" pitchFamily="18" charset="-127"/>
                  <a:ea typeface="HY견고딕" panose="02030600000101010101" pitchFamily="18" charset="-127"/>
                  <a:cs typeface="Roboto Light" pitchFamily="34" charset="-120"/>
                </a:rPr>
                <a:t>게임</a:t>
              </a:r>
              <a:r>
                <a:rPr lang="en-US" altLang="ko-KR" sz="2000" dirty="0">
                  <a:latin typeface="HY견고딕" panose="02030600000101010101" pitchFamily="18" charset="-127"/>
                  <a:ea typeface="HY견고딕" panose="02030600000101010101" pitchFamily="18" charset="-127"/>
                  <a:cs typeface="Roboto Light" pitchFamily="34" charset="-120"/>
                </a:rPr>
                <a:t> </a:t>
              </a:r>
              <a:r>
                <a:rPr lang="en-US" altLang="ko-KR" sz="2000" dirty="0" err="1">
                  <a:latin typeface="HY견고딕" panose="02030600000101010101" pitchFamily="18" charset="-127"/>
                  <a:ea typeface="HY견고딕" panose="02030600000101010101" pitchFamily="18" charset="-127"/>
                  <a:cs typeface="Roboto Light" pitchFamily="34" charset="-120"/>
                </a:rPr>
                <a:t>목록</a:t>
              </a:r>
              <a:r>
                <a:rPr lang="en-US" altLang="ko-KR" sz="2000" dirty="0">
                  <a:latin typeface="HY견고딕" panose="02030600000101010101" pitchFamily="18" charset="-127"/>
                  <a:ea typeface="HY견고딕" panose="02030600000101010101" pitchFamily="18" charset="-127"/>
                  <a:cs typeface="Roboto Light" pitchFamily="34" charset="-120"/>
                </a:rPr>
                <a:t> </a:t>
              </a:r>
              <a:r>
                <a:rPr lang="en-US" altLang="ko-KR" sz="2000" dirty="0" err="1" smtClean="0">
                  <a:latin typeface="HY견고딕" panose="02030600000101010101" pitchFamily="18" charset="-127"/>
                  <a:ea typeface="HY견고딕" panose="02030600000101010101" pitchFamily="18" charset="-127"/>
                  <a:cs typeface="Roboto Light" pitchFamily="34" charset="-120"/>
                </a:rPr>
                <a:t>표시</a:t>
              </a:r>
              <a:endParaRPr lang="en-US" altLang="ko-KR" sz="2000" dirty="0" smtClean="0">
                <a:latin typeface="HY견고딕" panose="02030600000101010101" pitchFamily="18" charset="-127"/>
                <a:ea typeface="HY견고딕" panose="02030600000101010101" pitchFamily="18" charset="-127"/>
                <a:cs typeface="Roboto Light" pitchFamily="34" charset="-120"/>
              </a:endParaRPr>
            </a:p>
            <a:p>
              <a:pPr marL="342900" indent="-342900">
                <a:lnSpc>
                  <a:spcPct val="150000"/>
                </a:lnSpc>
                <a:buSzPct val="100000"/>
                <a:buFontTx/>
                <a:buChar char="•"/>
              </a:pPr>
              <a:r>
                <a:rPr lang="en-US" altLang="ko-KR" sz="2000" dirty="0" err="1">
                  <a:latin typeface="HY견고딕" panose="02030600000101010101" pitchFamily="18" charset="-127"/>
                  <a:ea typeface="HY견고딕" panose="02030600000101010101" pitchFamily="18" charset="-127"/>
                  <a:cs typeface="Roboto Light" pitchFamily="34" charset="-120"/>
                </a:rPr>
                <a:t>검색</a:t>
              </a:r>
              <a:r>
                <a:rPr lang="en-US" altLang="ko-KR" sz="2000" dirty="0">
                  <a:latin typeface="HY견고딕" panose="02030600000101010101" pitchFamily="18" charset="-127"/>
                  <a:ea typeface="HY견고딕" panose="02030600000101010101" pitchFamily="18" charset="-127"/>
                  <a:cs typeface="Roboto Light" pitchFamily="34" charset="-120"/>
                </a:rPr>
                <a:t> </a:t>
              </a:r>
              <a:r>
                <a:rPr lang="en-US" altLang="ko-KR" sz="2000" dirty="0" err="1">
                  <a:latin typeface="HY견고딕" panose="02030600000101010101" pitchFamily="18" charset="-127"/>
                  <a:ea typeface="HY견고딕" panose="02030600000101010101" pitchFamily="18" charset="-127"/>
                  <a:cs typeface="Roboto Light" pitchFamily="34" charset="-120"/>
                </a:rPr>
                <a:t>기능</a:t>
              </a:r>
              <a:endParaRPr lang="en-US" altLang="ko-KR" sz="2000" dirty="0">
                <a:latin typeface="HY견고딕" panose="02030600000101010101" pitchFamily="18" charset="-127"/>
                <a:ea typeface="HY견고딕" panose="02030600000101010101" pitchFamily="18" charset="-127"/>
              </a:endParaRPr>
            </a:p>
            <a:p>
              <a:pPr marL="342900" indent="-342900">
                <a:lnSpc>
                  <a:spcPts val="2150"/>
                </a:lnSpc>
                <a:buSzPct val="100000"/>
                <a:buFontTx/>
                <a:buChar char="•"/>
              </a:pPr>
              <a:endParaRPr lang="en-US" altLang="ko-KR" sz="2000" dirty="0">
                <a:latin typeface="HY견고딕" panose="02030600000101010101" pitchFamily="18" charset="-127"/>
                <a:ea typeface="HY견고딕" panose="02030600000101010101" pitchFamily="18" charset="-127"/>
              </a:endParaRPr>
            </a:p>
            <a:p>
              <a:pPr marL="342900" indent="-342900">
                <a:lnSpc>
                  <a:spcPts val="2150"/>
                </a:lnSpc>
                <a:buSzPct val="100000"/>
                <a:buChar char="•"/>
              </a:pPr>
              <a:endParaRPr lang="en-US" sz="2000" dirty="0">
                <a:latin typeface="HY견고딕" panose="02030600000101010101" pitchFamily="18" charset="-127"/>
                <a:ea typeface="HY견고딕" panose="02030600000101010101" pitchFamily="18" charset="-127"/>
              </a:endParaRPr>
            </a:p>
          </p:txBody>
        </p:sp>
        <p:sp>
          <p:nvSpPr>
            <p:cNvPr id="6" name="Text 3"/>
            <p:cNvSpPr/>
            <p:nvPr/>
          </p:nvSpPr>
          <p:spPr>
            <a:xfrm>
              <a:off x="7535704" y="4410075"/>
              <a:ext cx="6491407" cy="279202"/>
            </a:xfrm>
            <a:prstGeom prst="rect">
              <a:avLst/>
            </a:prstGeom>
            <a:noFill/>
            <a:ln/>
          </p:spPr>
          <p:txBody>
            <a:bodyPr wrap="none" lIns="0" tIns="0" rIns="0" bIns="0" rtlCol="0" anchor="t"/>
            <a:lstStyle/>
            <a:p>
              <a:pPr marL="342900" indent="-342900">
                <a:lnSpc>
                  <a:spcPts val="2150"/>
                </a:lnSpc>
                <a:buSzPct val="100000"/>
                <a:buChar char="•"/>
              </a:pPr>
              <a:endParaRPr lang="en-US" sz="2000" dirty="0">
                <a:latin typeface="HY견고딕" panose="02030600000101010101" pitchFamily="18" charset="-127"/>
                <a:ea typeface="HY견고딕" panose="02030600000101010101" pitchFamily="18" charset="-127"/>
              </a:endParaRPr>
            </a:p>
          </p:txBody>
        </p:sp>
        <p:sp>
          <p:nvSpPr>
            <p:cNvPr id="7" name="Text 4"/>
            <p:cNvSpPr/>
            <p:nvPr/>
          </p:nvSpPr>
          <p:spPr>
            <a:xfrm>
              <a:off x="7535704" y="4750356"/>
              <a:ext cx="6491407" cy="279202"/>
            </a:xfrm>
            <a:prstGeom prst="rect">
              <a:avLst/>
            </a:prstGeom>
            <a:noFill/>
            <a:ln/>
          </p:spPr>
          <p:txBody>
            <a:bodyPr wrap="none" lIns="0" tIns="0" rIns="0" bIns="0" rtlCol="0" anchor="t"/>
            <a:lstStyle/>
            <a:p>
              <a:pPr marL="342900" indent="-342900">
                <a:lnSpc>
                  <a:spcPts val="2150"/>
                </a:lnSpc>
                <a:buSzPct val="100000"/>
                <a:buChar char="•"/>
              </a:pPr>
              <a:endParaRPr lang="en-US" sz="2000" dirty="0">
                <a:latin typeface="HY견고딕" panose="02030600000101010101" pitchFamily="18" charset="-127"/>
                <a:ea typeface="HY견고딕" panose="02030600000101010101" pitchFamily="18" charset="-127"/>
              </a:endParaRPr>
            </a:p>
          </p:txBody>
        </p:sp>
      </p:grpSp>
      <p:sp>
        <p:nvSpPr>
          <p:cNvPr id="8" name="Text 5"/>
          <p:cNvSpPr/>
          <p:nvPr/>
        </p:nvSpPr>
        <p:spPr>
          <a:xfrm>
            <a:off x="7692114" y="1564971"/>
            <a:ext cx="2053709" cy="479534"/>
          </a:xfrm>
          <a:prstGeom prst="rect">
            <a:avLst/>
          </a:prstGeom>
          <a:noFill/>
          <a:ln/>
        </p:spPr>
        <p:txBody>
          <a:bodyPr wrap="none" lIns="0" tIns="0" rIns="0" bIns="0" rtlCol="0" anchor="t"/>
          <a:lstStyle/>
          <a:p>
            <a:pPr marL="0" indent="0">
              <a:lnSpc>
                <a:spcPts val="2000"/>
              </a:lnSpc>
              <a:buNone/>
            </a:pPr>
            <a:r>
              <a:rPr lang="en-US" sz="2800" dirty="0">
                <a:latin typeface="HY견고딕" panose="02030600000101010101" pitchFamily="18" charset="-127"/>
                <a:ea typeface="HY견고딕" panose="02030600000101010101" pitchFamily="18" charset="-127"/>
                <a:cs typeface="Red Hat Text" pitchFamily="34" charset="-120"/>
              </a:rPr>
              <a:t>기능 설명</a:t>
            </a:r>
            <a:endParaRPr lang="en-US" sz="2800" dirty="0">
              <a:latin typeface="HY견고딕" panose="02030600000101010101" pitchFamily="18" charset="-127"/>
              <a:ea typeface="HY견고딕" panose="02030600000101010101" pitchFamily="18" charset="-127"/>
            </a:endParaRPr>
          </a:p>
        </p:txBody>
      </p:sp>
      <p:sp>
        <p:nvSpPr>
          <p:cNvPr id="9" name="Text 6"/>
          <p:cNvSpPr/>
          <p:nvPr/>
        </p:nvSpPr>
        <p:spPr>
          <a:xfrm>
            <a:off x="7692114" y="2176797"/>
            <a:ext cx="6491407" cy="1116806"/>
          </a:xfrm>
          <a:prstGeom prst="rect">
            <a:avLst/>
          </a:prstGeom>
          <a:noFill/>
          <a:ln/>
        </p:spPr>
        <p:txBody>
          <a:bodyPr wrap="square" lIns="0" tIns="0" rIns="0" bIns="0" rtlCol="0" anchor="t"/>
          <a:lstStyle/>
          <a:p>
            <a:pPr marL="0" indent="0">
              <a:lnSpc>
                <a:spcPts val="2150"/>
              </a:lnSpc>
              <a:buNone/>
            </a:pPr>
            <a:r>
              <a:rPr lang="en-US" sz="2000" dirty="0">
                <a:latin typeface="HY견고딕" panose="02030600000101010101" pitchFamily="18" charset="-127"/>
                <a:ea typeface="HY견고딕" panose="02030600000101010101" pitchFamily="18" charset="-127"/>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200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10606" y="1363420"/>
            <a:ext cx="7370207"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상세: Browser 페이지</a:t>
            </a:r>
            <a:endParaRPr lang="en-US" sz="4400" dirty="0">
              <a:latin typeface="HY견고딕" panose="02030600000101010101" pitchFamily="18" charset="-127"/>
              <a:ea typeface="HY견고딕" panose="02030600000101010101" pitchFamily="18" charset="-127"/>
            </a:endParaRPr>
          </a:p>
        </p:txBody>
      </p:sp>
      <p:sp>
        <p:nvSpPr>
          <p:cNvPr id="8" name="Text 3"/>
          <p:cNvSpPr/>
          <p:nvPr/>
        </p:nvSpPr>
        <p:spPr>
          <a:xfrm>
            <a:off x="6683097"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latin typeface="HY견고딕" panose="02030600000101010101" pitchFamily="18" charset="-127"/>
                <a:ea typeface="HY견고딕" panose="02030600000101010101" pitchFamily="18" charset="-127"/>
                <a:cs typeface="Red Hat Text" pitchFamily="34" charset="-120"/>
              </a:rPr>
              <a:t>카테고리</a:t>
            </a:r>
            <a:r>
              <a:rPr lang="en-US" sz="2200" dirty="0" smtClean="0">
                <a:latin typeface="HY견고딕" panose="02030600000101010101" pitchFamily="18" charset="-127"/>
                <a:ea typeface="HY견고딕" panose="02030600000101010101" pitchFamily="18" charset="-127"/>
                <a:cs typeface="Red Hat Text" pitchFamily="34" charset="-120"/>
              </a:rPr>
              <a:t> </a:t>
            </a:r>
            <a:r>
              <a:rPr lang="en-US" sz="2200" dirty="0" err="1" smtClean="0">
                <a:latin typeface="HY견고딕" panose="02030600000101010101" pitchFamily="18" charset="-127"/>
                <a:ea typeface="HY견고딕" panose="02030600000101010101" pitchFamily="18" charset="-127"/>
                <a:cs typeface="Red Hat Text" pitchFamily="34" charset="-120"/>
              </a:rPr>
              <a:t>분류</a:t>
            </a:r>
            <a:endParaRPr lang="en-US" sz="2200" dirty="0">
              <a:latin typeface="HY견고딕" panose="02030600000101010101" pitchFamily="18" charset="-127"/>
              <a:ea typeface="HY견고딕" panose="02030600000101010101" pitchFamily="18" charset="-127"/>
            </a:endParaRPr>
          </a:p>
        </p:txBody>
      </p:sp>
      <p:sp>
        <p:nvSpPr>
          <p:cNvPr id="9" name="Text 4"/>
          <p:cNvSpPr/>
          <p:nvPr/>
        </p:nvSpPr>
        <p:spPr>
          <a:xfrm>
            <a:off x="6683097" y="3762732"/>
            <a:ext cx="2250162" cy="2298144"/>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게임들을 장르, 출시일, 인기 순위 등 다양한 기준으로 분류하여 사용자가 원하는 게임을 쉽게 찾을 수 있도록 했습니다.</a:t>
            </a:r>
            <a:endParaRPr lang="en-US" sz="1850" dirty="0">
              <a:latin typeface="HY견고딕" panose="02030600000101010101" pitchFamily="18" charset="-127"/>
              <a:ea typeface="HY견고딕" panose="02030600000101010101" pitchFamily="18" charset="-127"/>
            </a:endParaRPr>
          </a:p>
        </p:txBody>
      </p:sp>
      <p:sp>
        <p:nvSpPr>
          <p:cNvPr id="11" name="Text 5"/>
          <p:cNvSpPr/>
          <p:nvPr/>
        </p:nvSpPr>
        <p:spPr>
          <a:xfrm>
            <a:off x="10417254" y="3267313"/>
            <a:ext cx="2250281" cy="351949"/>
          </a:xfrm>
          <a:prstGeom prst="rect">
            <a:avLst/>
          </a:prstGeom>
          <a:noFill/>
          <a:ln/>
        </p:spPr>
        <p:txBody>
          <a:bodyPr wrap="none" lIns="0" tIns="0" rIns="0" bIns="0" rtlCol="0" anchor="t"/>
          <a:lstStyle/>
          <a:p>
            <a:pPr marL="0" indent="0" algn="l">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필터 기능</a:t>
            </a:r>
            <a:endParaRPr lang="en-US" sz="2200" dirty="0">
              <a:latin typeface="HY견고딕" panose="02030600000101010101" pitchFamily="18" charset="-127"/>
              <a:ea typeface="HY견고딕" panose="02030600000101010101" pitchFamily="18" charset="-127"/>
            </a:endParaRPr>
          </a:p>
        </p:txBody>
      </p:sp>
      <p:sp>
        <p:nvSpPr>
          <p:cNvPr id="12" name="Text 6"/>
          <p:cNvSpPr/>
          <p:nvPr/>
        </p:nvSpPr>
        <p:spPr>
          <a:xfrm>
            <a:off x="10417254" y="3762851"/>
            <a:ext cx="2250281" cy="3064193"/>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4"/>
          <a:stretch>
            <a:fillRect/>
          </a:stretch>
        </p:blipFill>
        <p:spPr>
          <a:xfrm>
            <a:off x="-1813351" y="0"/>
            <a:ext cx="7299751" cy="8229600"/>
          </a:xfrm>
          <a:prstGeom prst="rect">
            <a:avLst/>
          </a:prstGeom>
        </p:spPr>
      </p:pic>
    </p:spTree>
    <p:extLst>
      <p:ext uri="{BB962C8B-B14F-4D97-AF65-F5344CB8AC3E}">
        <p14:creationId xmlns:p14="http://schemas.microsoft.com/office/powerpoint/2010/main" val="1040315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75216" y="0"/>
            <a:ext cx="14279968" cy="4648849"/>
          </a:xfrm>
          <a:prstGeom prst="rect">
            <a:avLst/>
          </a:prstGeom>
        </p:spPr>
      </p:pic>
      <p:sp>
        <p:nvSpPr>
          <p:cNvPr id="4" name="Text 2"/>
          <p:cNvSpPr/>
          <p:nvPr/>
        </p:nvSpPr>
        <p:spPr>
          <a:xfrm>
            <a:off x="1523523" y="5103316"/>
            <a:ext cx="9618241" cy="2681168"/>
          </a:xfrm>
          <a:prstGeom prst="rect">
            <a:avLst/>
          </a:prstGeom>
          <a:noFill/>
          <a:ln/>
        </p:spPr>
        <p:txBody>
          <a:bodyPr wrap="square" lIns="0" tIns="0" rIns="0" bIns="0" rtlCol="0" anchor="t"/>
          <a:lstStyle/>
          <a:p>
            <a:pPr lvl="0">
              <a:lnSpc>
                <a:spcPts val="3000"/>
              </a:lnSpc>
            </a:pPr>
            <a:r>
              <a:rPr lang="en-US" altLang="ko-KR" sz="1850" dirty="0" smtClean="0">
                <a:latin typeface="HY견고딕" panose="02030600000101010101" pitchFamily="18" charset="-127"/>
                <a:ea typeface="HY견고딕" panose="02030600000101010101" pitchFamily="18" charset="-127"/>
                <a:cs typeface="Roboto Light" pitchFamily="34" charset="-120"/>
              </a:rPr>
              <a:t>사용자가 </a:t>
            </a:r>
            <a:r>
              <a:rPr lang="ko-KR" altLang="en-US" sz="1850" dirty="0" smtClean="0">
                <a:latin typeface="HY견고딕" panose="02030600000101010101" pitchFamily="18" charset="-127"/>
                <a:ea typeface="HY견고딕" panose="02030600000101010101" pitchFamily="18" charset="-127"/>
                <a:cs typeface="Roboto Light" pitchFamily="34" charset="-120"/>
              </a:rPr>
              <a:t>인기있는</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게임을</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쉽고</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빠르게 찾을 수 있도록</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검색 기능을 구현했습니다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p>
          <a:p>
            <a:pPr lvl="0">
              <a:lnSpc>
                <a:spcPts val="3000"/>
              </a:lnSpc>
            </a:pPr>
            <a:r>
              <a:rPr lang="ko-KR" altLang="en-US" sz="1850" dirty="0" smtClean="0">
                <a:latin typeface="HY견고딕" panose="02030600000101010101" pitchFamily="18" charset="-127"/>
                <a:ea typeface="HY견고딕" panose="02030600000101010101" pitchFamily="18" charset="-127"/>
                <a:cs typeface="Roboto Light" pitchFamily="34" charset="-120"/>
              </a:rPr>
              <a:t>마우스를 사용하거나 오른쪽 상단의 화살표 버튼을 누르면 다른 인기 있는 게임을 찾을 수 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endParaRPr lang="en-US" altLang="ko-KR" sz="1850"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3549849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Login Page</a:t>
            </a:r>
            <a:endParaRPr lang="en-US" sz="4050" dirty="0">
              <a:latin typeface="HY견고딕" panose="02030600000101010101" pitchFamily="18" charset="-127"/>
              <a:ea typeface="HY견고딕" panose="02030600000101010101" pitchFamily="18" charset="-127"/>
            </a:endParaRPr>
          </a:p>
        </p:txBody>
      </p:sp>
      <p:pic>
        <p:nvPicPr>
          <p:cNvPr id="4" name="Image 1" descr="preencoded.png"/>
          <p:cNvPicPr>
            <a:picLocks noChangeAspect="1"/>
          </p:cNvPicPr>
          <p:nvPr/>
        </p:nvPicPr>
        <p:blipFill>
          <a:blip r:embed="rId3"/>
          <a:stretch>
            <a:fillRect/>
          </a:stretch>
        </p:blipFill>
        <p:spPr>
          <a:xfrm>
            <a:off x="6708361" y="2138067"/>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latin typeface="HY견고딕" panose="02030600000101010101" pitchFamily="18" charset="-127"/>
                <a:ea typeface="HY견고딕" panose="02030600000101010101" pitchFamily="18" charset="-127"/>
              </a:rPr>
              <a:t>로그인 페이지 기능</a:t>
            </a:r>
            <a:endParaRPr lang="en-US" sz="2000" dirty="0">
              <a:latin typeface="HY견고딕" panose="02030600000101010101" pitchFamily="18" charset="-127"/>
              <a:ea typeface="HY견고딕" panose="02030600000101010101" pitchFamily="18" charset="-127"/>
            </a:endParaRPr>
          </a:p>
        </p:txBody>
      </p:sp>
      <p:sp>
        <p:nvSpPr>
          <p:cNvPr id="6" name="Text 2"/>
          <p:cNvSpPr/>
          <p:nvPr/>
        </p:nvSpPr>
        <p:spPr>
          <a:xfrm>
            <a:off x="10376308" y="213806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이메일 주소와 비밀번호를 작성하지 않으면 로그인 버튼을 비활성화</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로그인 </a:t>
            </a:r>
            <a:r>
              <a:rPr lang="ko-KR" altLang="en-US" sz="1700" dirty="0" smtClean="0">
                <a:latin typeface="HY견고딕" panose="02030600000101010101" pitchFamily="18" charset="-127"/>
                <a:ea typeface="HY견고딕" panose="02030600000101010101" pitchFamily="18" charset="-127"/>
              </a:rPr>
              <a:t> 버튼에 </a:t>
            </a:r>
            <a:r>
              <a:rPr lang="ko-KR" altLang="en-US" sz="1700" dirty="0" smtClean="0">
                <a:latin typeface="HY견고딕" panose="02030600000101010101" pitchFamily="18" charset="-127"/>
                <a:ea typeface="HY견고딕" panose="02030600000101010101" pitchFamily="18" charset="-127"/>
              </a:rPr>
              <a:t>마우스 커서를 올리면 버튼 </a:t>
            </a:r>
            <a:r>
              <a:rPr lang="ko-KR" altLang="en-US" sz="1700" dirty="0" smtClean="0">
                <a:latin typeface="HY견고딕" panose="02030600000101010101" pitchFamily="18" charset="-127"/>
                <a:ea typeface="HY견고딕" panose="02030600000101010101" pitchFamily="18" charset="-127"/>
              </a:rPr>
              <a:t>색상이 바뀜</a:t>
            </a:r>
            <a:endParaRPr lang="en-US" sz="170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4"/>
          <a:stretch>
            <a:fillRect/>
          </a:stretch>
        </p:blipFill>
        <p:spPr>
          <a:xfrm>
            <a:off x="6708361" y="3768192"/>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708361" y="5398317"/>
            <a:ext cx="3190724" cy="879991"/>
          </a:xfrm>
          <a:prstGeom prst="rect">
            <a:avLst/>
          </a:prstGeom>
        </p:spPr>
      </p:pic>
      <p:sp>
        <p:nvSpPr>
          <p:cNvPr id="12" name="Text 6"/>
          <p:cNvSpPr/>
          <p:nvPr/>
        </p:nvSpPr>
        <p:spPr>
          <a:xfrm>
            <a:off x="10366514" y="5398317"/>
            <a:ext cx="3923705" cy="1407795"/>
          </a:xfrm>
          <a:prstGeom prst="rect">
            <a:avLst/>
          </a:prstGeom>
          <a:noFill/>
          <a:ln/>
        </p:spPr>
        <p:txBody>
          <a:bodyPr wrap="square" lIns="0" tIns="0" rIns="0" bIns="0" rtlCol="0" anchor="t"/>
          <a:lstStyle/>
          <a:p>
            <a:pPr marL="0" indent="0" algn="l">
              <a:lnSpc>
                <a:spcPts val="2750"/>
              </a:lnSpc>
              <a:buNone/>
            </a:pPr>
            <a:r>
              <a:rPr lang="en-US" altLang="ko-KR" sz="1700" dirty="0" smtClean="0">
                <a:latin typeface="HY견고딕" panose="02030600000101010101" pitchFamily="18" charset="-127"/>
                <a:ea typeface="HY견고딕" panose="02030600000101010101" pitchFamily="18" charset="-127"/>
              </a:rPr>
              <a:t>GAMESTORE</a:t>
            </a:r>
            <a:r>
              <a:rPr lang="ko-KR" altLang="en-US" sz="1700" dirty="0" smtClean="0">
                <a:latin typeface="HY견고딕" panose="02030600000101010101" pitchFamily="18" charset="-127"/>
                <a:ea typeface="HY견고딕" panose="02030600000101010101" pitchFamily="18" charset="-127"/>
              </a:rPr>
              <a:t>를 클릭 시 </a:t>
            </a:r>
            <a:r>
              <a:rPr lang="en-US" altLang="ko-KR" sz="1700" dirty="0" smtClean="0">
                <a:latin typeface="HY견고딕" panose="02030600000101010101" pitchFamily="18" charset="-127"/>
                <a:ea typeface="HY견고딕" panose="02030600000101010101" pitchFamily="18" charset="-127"/>
              </a:rPr>
              <a:t>index.html </a:t>
            </a:r>
            <a:r>
              <a:rPr lang="ko-KR" altLang="en-US" sz="1700" dirty="0" smtClean="0">
                <a:latin typeface="HY견고딕" panose="02030600000101010101" pitchFamily="18" charset="-127"/>
                <a:ea typeface="HY견고딕" panose="02030600000101010101" pitchFamily="18" charset="-127"/>
              </a:rPr>
              <a:t>파일로 가도록 설정</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회원가입 텍스트를 클릭하면 회원가입 창으로 이동</a:t>
            </a:r>
            <a:endParaRPr lang="en-US" sz="1700" dirty="0">
              <a:latin typeface="HY견고딕" panose="02030600000101010101" pitchFamily="18" charset="-127"/>
              <a:ea typeface="HY견고딕" panose="02030600000101010101" pitchFamily="18" charset="-127"/>
            </a:endParaRPr>
          </a:p>
        </p:txBody>
      </p:sp>
      <p:sp>
        <p:nvSpPr>
          <p:cNvPr id="14" name="Text 2"/>
          <p:cNvSpPr/>
          <p:nvPr/>
        </p:nvSpPr>
        <p:spPr>
          <a:xfrm>
            <a:off x="10376308" y="3768192"/>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함수를 활용해 이메일 주소와</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비밀번호가 틀릴 시에 </a:t>
            </a:r>
            <a:r>
              <a:rPr lang="en-US" altLang="ko-KR" sz="1700" dirty="0" smtClean="0">
                <a:latin typeface="HY견고딕" panose="02030600000101010101" pitchFamily="18" charset="-127"/>
                <a:ea typeface="HY견고딕" panose="02030600000101010101" pitchFamily="18" charset="-127"/>
              </a:rPr>
              <a:t>sweet alert2</a:t>
            </a:r>
            <a:r>
              <a:rPr lang="ko-KR" altLang="en-US" sz="1700" dirty="0">
                <a:latin typeface="HY견고딕" panose="02030600000101010101" pitchFamily="18" charset="-127"/>
                <a:ea typeface="HY견고딕" panose="02030600000101010101" pitchFamily="18" charset="-127"/>
              </a:rPr>
              <a:t>를</a:t>
            </a:r>
            <a:r>
              <a:rPr lang="ko-KR" altLang="en-US" sz="1700" dirty="0" smtClean="0">
                <a:latin typeface="HY견고딕" panose="02030600000101010101" pitchFamily="18" charset="-127"/>
                <a:ea typeface="HY견고딕" panose="02030600000101010101" pitchFamily="18" charset="-127"/>
              </a:rPr>
              <a:t> 통해 경고문구 표시</a:t>
            </a:r>
            <a:endParaRPr lang="en-US" sz="170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8519"/>
          <a:stretch/>
        </p:blipFill>
        <p:spPr>
          <a:xfrm>
            <a:off x="0" y="-1"/>
            <a:ext cx="12909132" cy="8229601"/>
          </a:xfrm>
          <a:prstGeom prst="rect">
            <a:avLst/>
          </a:prstGeom>
        </p:spPr>
      </p:pic>
      <p:sp>
        <p:nvSpPr>
          <p:cNvPr id="4" name="직사각형 3"/>
          <p:cNvSpPr/>
          <p:nvPr/>
        </p:nvSpPr>
        <p:spPr>
          <a:xfrm>
            <a:off x="0" y="-2"/>
            <a:ext cx="12909132" cy="8229600"/>
          </a:xfrm>
          <a:prstGeom prst="rect">
            <a:avLst/>
          </a:prstGeom>
          <a:gradFill flip="none" rotWithShape="1">
            <a:gsLst>
              <a:gs pos="20000">
                <a:schemeClr val="bg1"/>
              </a:gs>
              <a:gs pos="65000">
                <a:schemeClr val="bg1">
                  <a:alpha val="30000"/>
                </a:schemeClr>
              </a:gs>
              <a:gs pos="80000">
                <a:schemeClr val="bg1">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658017" y="5345786"/>
            <a:ext cx="7304884" cy="4939829"/>
            <a:chOff x="2492602" y="3373696"/>
            <a:chExt cx="4880827" cy="3681046"/>
          </a:xfrm>
        </p:grpSpPr>
        <p:sp>
          <p:nvSpPr>
            <p:cNvPr id="5" name="Text 5"/>
            <p:cNvSpPr/>
            <p:nvPr/>
          </p:nvSpPr>
          <p:spPr>
            <a:xfrm>
              <a:off x="2492602" y="3373696"/>
              <a:ext cx="2250281" cy="351949"/>
            </a:xfrm>
            <a:prstGeom prst="rect">
              <a:avLst/>
            </a:prstGeom>
            <a:noFill/>
            <a:ln/>
          </p:spPr>
          <p:txBody>
            <a:bodyPr wrap="none" lIns="0" tIns="0" rIns="0" bIns="0" rtlCol="0" anchor="t"/>
            <a:lstStyle/>
            <a:p>
              <a:pPr marL="0" indent="0">
                <a:lnSpc>
                  <a:spcPts val="2750"/>
                </a:lnSpc>
                <a:buNone/>
              </a:pPr>
              <a:r>
                <a:rPr lang="en-US" sz="2600" dirty="0">
                  <a:latin typeface="HY견고딕" panose="02030600000101010101" pitchFamily="18" charset="-127"/>
                  <a:ea typeface="HY견고딕" panose="02030600000101010101" pitchFamily="18" charset="-127"/>
                  <a:cs typeface="Red Hat Text" pitchFamily="34" charset="-120"/>
                </a:rPr>
                <a:t>필터 기능</a:t>
              </a:r>
              <a:endParaRPr lang="en-US" sz="2600" dirty="0">
                <a:latin typeface="HY견고딕" panose="02030600000101010101" pitchFamily="18" charset="-127"/>
                <a:ea typeface="HY견고딕" panose="02030600000101010101" pitchFamily="18" charset="-127"/>
              </a:endParaRPr>
            </a:p>
          </p:txBody>
        </p:sp>
        <p:sp>
          <p:nvSpPr>
            <p:cNvPr id="6" name="Text 6"/>
            <p:cNvSpPr/>
            <p:nvPr/>
          </p:nvSpPr>
          <p:spPr>
            <a:xfrm>
              <a:off x="2492602" y="3990549"/>
              <a:ext cx="4880827" cy="3064193"/>
            </a:xfrm>
            <a:prstGeom prst="rect">
              <a:avLst/>
            </a:prstGeom>
            <a:noFill/>
            <a:ln/>
          </p:spPr>
          <p:txBody>
            <a:bodyPr wrap="square" lIns="0" tIns="0" rIns="0" bIns="0" rtlCol="0" anchor="t"/>
            <a:lstStyle/>
            <a:p>
              <a:pPr marL="0" indent="0">
                <a:lnSpc>
                  <a:spcPts val="3000"/>
                </a:lnSpc>
                <a:buNone/>
              </a:pPr>
              <a:r>
                <a:rPr lang="en-US" sz="220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a:t>
              </a:r>
              <a:r>
                <a:rPr lang="en-US" sz="2200" dirty="0" err="1" smtClean="0">
                  <a:latin typeface="HY견고딕" panose="02030600000101010101" pitchFamily="18" charset="-127"/>
                  <a:ea typeface="HY견고딕" panose="02030600000101010101" pitchFamily="18" charset="-127"/>
                  <a:cs typeface="Roboto Light" pitchFamily="34" charset="-120"/>
                </a:rPr>
                <a:t>특정</a:t>
              </a:r>
              <a:r>
                <a:rPr lang="en-US" sz="2200" dirty="0" smtClean="0">
                  <a:latin typeface="HY견고딕" panose="02030600000101010101" pitchFamily="18" charset="-127"/>
                  <a:ea typeface="HY견고딕" panose="02030600000101010101" pitchFamily="18" charset="-127"/>
                  <a:cs typeface="Roboto Light" pitchFamily="34" charset="-120"/>
                </a:rPr>
                <a:t> </a:t>
              </a:r>
              <a:r>
                <a:rPr lang="en-US" sz="2200" dirty="0">
                  <a:latin typeface="HY견고딕" panose="02030600000101010101" pitchFamily="18" charset="-127"/>
                  <a:ea typeface="HY견고딕" panose="02030600000101010101" pitchFamily="18" charset="-127"/>
                  <a:cs typeface="Roboto Light" pitchFamily="34" charset="-120"/>
                </a:rPr>
                <a:t>장르의 </a:t>
              </a:r>
              <a:r>
                <a:rPr lang="en-US" sz="2200" dirty="0" err="1">
                  <a:latin typeface="HY견고딕" panose="02030600000101010101" pitchFamily="18" charset="-127"/>
                  <a:ea typeface="HY견고딕" panose="02030600000101010101" pitchFamily="18" charset="-127"/>
                  <a:cs typeface="Roboto Light" pitchFamily="34" charset="-120"/>
                </a:rPr>
                <a:t>게임만</a:t>
              </a:r>
              <a:r>
                <a:rPr lang="en-US" sz="2200" dirty="0">
                  <a:latin typeface="HY견고딕" panose="02030600000101010101" pitchFamily="18" charset="-127"/>
                  <a:ea typeface="HY견고딕" panose="02030600000101010101" pitchFamily="18" charset="-127"/>
                  <a:cs typeface="Roboto Light" pitchFamily="34" charset="-120"/>
                </a:rPr>
                <a:t> </a:t>
              </a:r>
              <a:r>
                <a:rPr lang="en-US" sz="2200" dirty="0" smtClean="0">
                  <a:latin typeface="HY견고딕" panose="02030600000101010101" pitchFamily="18" charset="-127"/>
                  <a:ea typeface="HY견고딕" panose="02030600000101010101" pitchFamily="18" charset="-127"/>
                  <a:cs typeface="Roboto Light" pitchFamily="34" charset="-120"/>
                </a:rPr>
                <a:t/>
              </a:r>
              <a:br>
                <a:rPr lang="en-US" sz="2200" dirty="0" smtClean="0">
                  <a:latin typeface="HY견고딕" panose="02030600000101010101" pitchFamily="18" charset="-127"/>
                  <a:ea typeface="HY견고딕" panose="02030600000101010101" pitchFamily="18" charset="-127"/>
                  <a:cs typeface="Roboto Light" pitchFamily="34" charset="-120"/>
                </a:rPr>
              </a:br>
              <a:r>
                <a:rPr lang="en-US" sz="2200" dirty="0" smtClean="0">
                  <a:latin typeface="HY견고딕" panose="02030600000101010101" pitchFamily="18" charset="-127"/>
                  <a:ea typeface="HY견고딕" panose="02030600000101010101" pitchFamily="18" charset="-127"/>
                  <a:cs typeface="Roboto Light" pitchFamily="34" charset="-120"/>
                </a:rPr>
                <a:t>볼 </a:t>
              </a:r>
              <a:r>
                <a:rPr lang="en-US" sz="2200" dirty="0">
                  <a:latin typeface="HY견고딕" panose="02030600000101010101" pitchFamily="18" charset="-127"/>
                  <a:ea typeface="HY견고딕" panose="02030600000101010101" pitchFamily="18" charset="-127"/>
                  <a:cs typeface="Roboto Light" pitchFamily="34" charset="-120"/>
                </a:rPr>
                <a:t>수 </a:t>
              </a:r>
              <a:r>
                <a:rPr lang="ko-KR" altLang="en-US" sz="2200" dirty="0" smtClean="0">
                  <a:latin typeface="HY견고딕" panose="02030600000101010101" pitchFamily="18" charset="-127"/>
                  <a:ea typeface="HY견고딕" panose="02030600000101010101" pitchFamily="18" charset="-127"/>
                  <a:cs typeface="Roboto Light" pitchFamily="34" charset="-120"/>
                </a:rPr>
                <a:t>있</a:t>
              </a:r>
              <a:r>
                <a:rPr lang="en-US" sz="2200" dirty="0" err="1" smtClean="0">
                  <a:latin typeface="HY견고딕" panose="02030600000101010101" pitchFamily="18" charset="-127"/>
                  <a:ea typeface="HY견고딕" panose="02030600000101010101" pitchFamily="18" charset="-127"/>
                  <a:cs typeface="Roboto Light" pitchFamily="34" charset="-120"/>
                </a:rPr>
                <a:t>도록</a:t>
              </a:r>
              <a:r>
                <a:rPr lang="en-US" sz="2200" dirty="0" smtClean="0">
                  <a:latin typeface="HY견고딕" panose="02030600000101010101" pitchFamily="18" charset="-127"/>
                  <a:ea typeface="HY견고딕" panose="02030600000101010101" pitchFamily="18" charset="-127"/>
                  <a:cs typeface="Roboto Light" pitchFamily="34" charset="-120"/>
                </a:rPr>
                <a:t> </a:t>
              </a:r>
              <a:r>
                <a:rPr lang="en-US" sz="2200" dirty="0">
                  <a:latin typeface="HY견고딕" panose="02030600000101010101" pitchFamily="18" charset="-127"/>
                  <a:ea typeface="HY견고딕" panose="02030600000101010101" pitchFamily="18" charset="-127"/>
                  <a:cs typeface="Roboto Light" pitchFamily="34" charset="-120"/>
                </a:rPr>
                <a:t>설정할 수 </a:t>
              </a:r>
              <a:r>
                <a:rPr lang="ko-KR" altLang="en-US" sz="2200" dirty="0" smtClean="0">
                  <a:latin typeface="HY견고딕" panose="02030600000101010101" pitchFamily="18" charset="-127"/>
                  <a:ea typeface="HY견고딕" panose="02030600000101010101" pitchFamily="18" charset="-127"/>
                  <a:cs typeface="Roboto Light" pitchFamily="34" charset="-120"/>
                </a:rPr>
                <a:t>있</a:t>
              </a:r>
              <a:r>
                <a:rPr lang="en-US" sz="2200" dirty="0" err="1" smtClean="0">
                  <a:latin typeface="HY견고딕" panose="02030600000101010101" pitchFamily="18" charset="-127"/>
                  <a:ea typeface="HY견고딕" panose="02030600000101010101" pitchFamily="18" charset="-127"/>
                  <a:cs typeface="Roboto Light" pitchFamily="34" charset="-120"/>
                </a:rPr>
                <a:t>습니다</a:t>
              </a:r>
              <a:r>
                <a:rPr lang="en-US" sz="2200" dirty="0">
                  <a:latin typeface="HY견고딕" panose="02030600000101010101" pitchFamily="18" charset="-127"/>
                  <a:ea typeface="HY견고딕" panose="02030600000101010101" pitchFamily="18" charset="-127"/>
                  <a:cs typeface="Roboto Light" pitchFamily="34" charset="-120"/>
                </a:rPr>
                <a:t>.</a:t>
              </a:r>
              <a:endParaRPr lang="en-US" sz="2200" dirty="0">
                <a:latin typeface="HY견고딕" panose="02030600000101010101" pitchFamily="18" charset="-127"/>
                <a:ea typeface="HY견고딕" panose="02030600000101010101" pitchFamily="18" charset="-127"/>
              </a:endParaRPr>
            </a:p>
          </p:txBody>
        </p:sp>
      </p:grpSp>
    </p:spTree>
    <p:extLst>
      <p:ext uri="{BB962C8B-B14F-4D97-AF65-F5344CB8AC3E}">
        <p14:creationId xmlns:p14="http://schemas.microsoft.com/office/powerpoint/2010/main" val="32629175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latin typeface="HY견고딕" panose="02030600000101010101" pitchFamily="18" charset="-127"/>
                <a:ea typeface="HY견고딕" panose="02030600000101010101" pitchFamily="18" charset="-127"/>
              </a:rPr>
              <a:t>Sweet alert2</a:t>
            </a:r>
            <a:r>
              <a:rPr lang="ko-KR" altLang="en-US" dirty="0" smtClean="0">
                <a:latin typeface="HY견고딕" panose="02030600000101010101" pitchFamily="18" charset="-127"/>
                <a:ea typeface="HY견고딕" panose="02030600000101010101" pitchFamily="18" charset="-127"/>
              </a:rPr>
              <a:t>를 사용해 만들어본 이용약관</a:t>
            </a:r>
            <a:endParaRPr lang="ko-KR" altLang="en-US" dirty="0">
              <a:latin typeface="HY견고딕" panose="02030600000101010101" pitchFamily="18" charset="-127"/>
              <a:ea typeface="HY견고딕" panose="02030600000101010101" pitchFamily="18" charset="-127"/>
            </a:endParaRP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HY견고딕" panose="02030600000101010101" pitchFamily="18" charset="-127"/>
              <a:ea typeface="HY견고딕" panose="02030600000101010101" pitchFamily="18" charset="-127"/>
            </a:endParaRPr>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latin typeface="HY견고딕" panose="02030600000101010101" pitchFamily="18" charset="-127"/>
                <a:ea typeface="HY견고딕" panose="02030600000101010101" pitchFamily="18" charset="-127"/>
              </a:rPr>
              <a:t>처음에 만들었던 이용약관</a:t>
            </a:r>
            <a:endParaRPr lang="ko-KR" altLang="en-US" dirty="0">
              <a:latin typeface="HY견고딕" panose="02030600000101010101" pitchFamily="18" charset="-127"/>
              <a:ea typeface="HY견고딕" panose="02030600000101010101" pitchFamily="18" charset="-127"/>
            </a:endParaRPr>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latin typeface="HY견고딕" panose="02030600000101010101" pitchFamily="18" charset="-127"/>
                <a:ea typeface="HY견고딕" panose="02030600000101010101" pitchFamily="18" charset="-127"/>
              </a:rPr>
              <a:t>기능적인 차이는 없지만 왼쪽은 세로로 내용이 길어 한 눈에 안 들어옴</a:t>
            </a:r>
            <a:endParaRPr lang="ko-KR" altLang="en-US"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12395009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213</TotalTime>
  <Words>709</Words>
  <Application>Microsoft Office PowerPoint</Application>
  <PresentationFormat>사용자 지정</PresentationFormat>
  <Paragraphs>79</Paragraphs>
  <Slides>15</Slides>
  <Notes>10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15</vt:i4>
      </vt:variant>
    </vt:vector>
  </HeadingPairs>
  <TitlesOfParts>
    <vt:vector size="25" baseType="lpstr">
      <vt:lpstr>Roboto Light</vt:lpstr>
      <vt:lpstr>HY견고딕</vt:lpstr>
      <vt:lpstr>Calibri Light</vt:lpstr>
      <vt:lpstr>Calibri</vt:lpstr>
      <vt:lpstr>Red Hat Text</vt:lpstr>
      <vt:lpstr>Merriweather Bold</vt:lpstr>
      <vt:lpstr>Open Sans</vt:lpstr>
      <vt:lpstr>맑은 고딕</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32</cp:revision>
  <dcterms:created xsi:type="dcterms:W3CDTF">2025-03-05T06:06:59Z</dcterms:created>
  <dcterms:modified xsi:type="dcterms:W3CDTF">2025-03-07T05:25:44Z</dcterms:modified>
</cp:coreProperties>
</file>